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260" r:id="rId4"/>
    <p:sldId id="261" r:id="rId5"/>
    <p:sldId id="262" r:id="rId6"/>
    <p:sldId id="270" r:id="rId7"/>
    <p:sldId id="292" r:id="rId8"/>
    <p:sldId id="293" r:id="rId9"/>
    <p:sldId id="294" r:id="rId10"/>
    <p:sldId id="295" r:id="rId11"/>
    <p:sldId id="296" r:id="rId12"/>
    <p:sldId id="298" r:id="rId13"/>
    <p:sldId id="297" r:id="rId14"/>
    <p:sldId id="299" r:id="rId15"/>
    <p:sldId id="300" r:id="rId16"/>
    <p:sldId id="301" r:id="rId17"/>
    <p:sldId id="268" r:id="rId18"/>
    <p:sldId id="269" r:id="rId19"/>
    <p:sldId id="266" r:id="rId20"/>
    <p:sldId id="272" r:id="rId21"/>
    <p:sldId id="273" r:id="rId22"/>
    <p:sldId id="276" r:id="rId23"/>
    <p:sldId id="274" r:id="rId24"/>
    <p:sldId id="277" r:id="rId25"/>
    <p:sldId id="263" r:id="rId26"/>
    <p:sldId id="264" r:id="rId27"/>
    <p:sldId id="271" r:id="rId28"/>
    <p:sldId id="278" r:id="rId29"/>
    <p:sldId id="279" r:id="rId30"/>
    <p:sldId id="280" r:id="rId31"/>
    <p:sldId id="281" r:id="rId32"/>
    <p:sldId id="282" r:id="rId33"/>
    <p:sldId id="289" r:id="rId34"/>
    <p:sldId id="290" r:id="rId35"/>
    <p:sldId id="307" r:id="rId36"/>
    <p:sldId id="308" r:id="rId37"/>
    <p:sldId id="309" r:id="rId38"/>
    <p:sldId id="291" r:id="rId39"/>
    <p:sldId id="306" r:id="rId40"/>
    <p:sldId id="283" r:id="rId41"/>
    <p:sldId id="284" r:id="rId42"/>
    <p:sldId id="285" r:id="rId43"/>
    <p:sldId id="286" r:id="rId44"/>
    <p:sldId id="288" r:id="rId45"/>
    <p:sldId id="304" r:id="rId46"/>
    <p:sldId id="257" r:id="rId47"/>
    <p:sldId id="303" r:id="rId48"/>
    <p:sldId id="302" r:id="rId49"/>
    <p:sldId id="305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021741A-8FDC-48A5-8F5C-DA20728D9882}">
          <p14:sldIdLst>
            <p14:sldId id="256"/>
            <p14:sldId id="259"/>
            <p14:sldId id="260"/>
            <p14:sldId id="261"/>
            <p14:sldId id="262"/>
            <p14:sldId id="270"/>
            <p14:sldId id="292"/>
            <p14:sldId id="293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</p14:sldIdLst>
        </p14:section>
        <p14:section name="信号量机制" id="{721E5ED0-DA06-41FE-9CE8-1B1246DCC9F1}">
          <p14:sldIdLst>
            <p14:sldId id="268"/>
            <p14:sldId id="269"/>
            <p14:sldId id="266"/>
            <p14:sldId id="272"/>
            <p14:sldId id="273"/>
            <p14:sldId id="276"/>
            <p14:sldId id="274"/>
            <p14:sldId id="277"/>
            <p14:sldId id="263"/>
            <p14:sldId id="264"/>
            <p14:sldId id="271"/>
            <p14:sldId id="278"/>
            <p14:sldId id="279"/>
            <p14:sldId id="280"/>
            <p14:sldId id="281"/>
            <p14:sldId id="282"/>
            <p14:sldId id="289"/>
            <p14:sldId id="290"/>
            <p14:sldId id="307"/>
            <p14:sldId id="308"/>
            <p14:sldId id="309"/>
            <p14:sldId id="291"/>
            <p14:sldId id="306"/>
            <p14:sldId id="283"/>
            <p14:sldId id="284"/>
            <p14:sldId id="285"/>
            <p14:sldId id="286"/>
            <p14:sldId id="288"/>
            <p14:sldId id="304"/>
            <p14:sldId id="257"/>
            <p14:sldId id="303"/>
            <p14:sldId id="30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493D2-6C3C-4425-8CA7-45D888AF1E6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40560-7939-407F-8BBF-3FB919A8C9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16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40560-7939-407F-8BBF-3FB919A8C92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22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F9F3A-6879-88F1-1C54-127689844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CF5DB2-34EF-BCC7-BE0A-A9364980A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993B0-E3DE-8D46-E6C6-2F522641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FD616-24C9-9975-83D2-DF007A04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930F5-EFD3-6454-77D3-D39B8389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6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20B79-C87F-CF37-8695-A1BC32AA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60D087-F0DA-E142-69DC-FFE1B0C0C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4DCFCB-FAD3-BF98-2AE9-EC82D4D5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346C32-D52C-D193-E6B5-5946E5E17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A55771-AF28-DB68-A548-07CA7FE0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59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CB0315-CED5-E382-7F16-6CDF0231B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E18D6-930D-6FB7-C1C3-94AD8BC79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7FB003-B00A-677C-F215-9DAD00B4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C5D64-2CD1-581F-53B9-F6B4D3F5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E05B8-0EF4-0615-770D-51B4D07D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3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27F98-8DC8-3CFF-DFA9-DE2D288B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ACE9D6-2903-6CF4-21D4-584C424CB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50118-BF30-54CC-468E-591DB1E7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4FBD7-36CC-C7DB-78B1-BB491E45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B8EFF6-0199-B8F2-483C-D8AC272E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24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17465-1C32-864D-E322-6545B5EB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63F55-9CBA-FB48-3580-F9A18601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8DF93F-5F38-39CE-9177-1287C1B3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61FAA-3997-6A58-E5AF-758E650A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4DBF3-827D-D4E9-5EDD-41FA40DA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A9E9F-8D57-0881-535E-FC10FFC3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15ABD8-4F9A-15A6-D52B-1A5E95A1D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1AADD-0370-D7C4-BAF5-74C924134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C63A48-6CDC-724A-58D6-08F7453E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B6FE00-6594-96A9-8CFA-5EFDBBA6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351F0A-3F5A-F555-E9A0-DB6E6AB7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9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681AC-A9A9-8A67-4F4C-87B7D548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A87979-195D-D8D5-1541-CAC13D104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BE4A2F-490A-0787-9702-4089530BD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721DFC-7338-0737-F36E-EB3E17E92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E5EAD5-DBD3-21F5-9FD5-0B8AE203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237AB1-D196-3C97-7A7B-9A41BEFB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EDFCD4-2732-E920-24BC-F9C28F72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EA7FCE-5D19-71CC-FEF7-763A7777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63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7FFE0-4D1D-E123-D0D1-5FA06285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A6DEC3-E4C9-46FB-EC84-B4DE5089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3EFA7A-2A9F-88FF-5474-ED87E27E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5319B0-115E-1DC9-F664-78911131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8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426384-F8A4-26D3-DC8A-8F4FF896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22AACB-141B-0C35-D80A-448CA4E3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D2F2BB-2935-9C8A-42B1-BA9719E6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89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BC167-BB88-CE96-C2B4-7C245366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7A06F-6BFC-B680-4BBE-6CFE2B1F4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4A8C00-E7D7-2019-1E2D-FD7E72729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22143D-8535-73CB-FFBD-4CB1A6A9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61AA18-6E88-A231-A5F8-FA58B5C0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A4708B-FE0E-66DA-AE52-1B875F8A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05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431D5-A987-590D-ADD2-8F327878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1D124C-EF85-0BCE-6263-1E625CCA6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B953D4-8F1E-A334-C658-EBD9F5CC3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E76F63-A909-4D3D-DAE7-F0DC0C2E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F245A2-367B-192D-E1DF-BECB44FB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E5C773-C690-2BB2-2789-F6C47CD5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32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3E9713-392E-6D01-86B8-8C909FFA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5D5083-B2A4-B4BD-0189-38A612FB8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4B8A19-FC29-312E-A5B7-0DE6525FF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F667-4C98-4CEC-A63E-82F6552BF108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19496-2A8B-BED7-93B0-1271F7616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B5D4E9-9CC3-3659-B37E-E65B138AA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2B9D8-A9C0-4431-B369-86423CC4F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4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85482-00A0-A9B5-3C80-4B830E14D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同步与互斥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723C12-4202-A2B3-8950-65F3EED35F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95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0F5331-04F3-D273-0070-0ED6E61FE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41" y="0"/>
            <a:ext cx="10938715" cy="48768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D45CF2-7E51-55E2-B49E-ABF0F87C7E0E}"/>
              </a:ext>
            </a:extLst>
          </p:cNvPr>
          <p:cNvSpPr txBox="1"/>
          <p:nvPr/>
        </p:nvSpPr>
        <p:spPr>
          <a:xfrm>
            <a:off x="85344" y="4828032"/>
            <a:ext cx="121066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双标志后检查法：设置一个数组表示所有进程是否在使用临界资源，每个进程访问临界资源前都要先将自己的标志位设为</a:t>
            </a:r>
            <a:r>
              <a:rPr lang="en-US" altLang="zh-CN" sz="2400" dirty="0"/>
              <a:t>True</a:t>
            </a:r>
            <a:r>
              <a:rPr lang="zh-CN" altLang="en-US" sz="2400" dirty="0"/>
              <a:t>，再扫描数组检测其他进程的标志位。若对方为 </a:t>
            </a:r>
            <a:r>
              <a:rPr lang="en-US" altLang="zh-CN" sz="2400" dirty="0"/>
              <a:t>True</a:t>
            </a:r>
            <a:r>
              <a:rPr lang="zh-CN" altLang="en-US" sz="2400" dirty="0"/>
              <a:t>，则等待。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缺点：</a:t>
            </a:r>
            <a:r>
              <a:rPr lang="zh-CN" altLang="en-US" sz="2400" dirty="0">
                <a:solidFill>
                  <a:srgbClr val="FF0000"/>
                </a:solidFill>
              </a:rPr>
              <a:t>会导致饥饿现象</a:t>
            </a:r>
            <a:r>
              <a:rPr lang="zh-CN" altLang="en-US" sz="2400" dirty="0"/>
              <a:t>，两个进程可能互相谦让，结果都无法进入临界区</a:t>
            </a:r>
            <a:r>
              <a:rPr lang="zh-CN" altLang="en-US" sz="2800" dirty="0"/>
              <a:t>。（违背了空闲让进）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9F74BA-0785-79CC-AE1A-29250245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04" y="6365734"/>
            <a:ext cx="5614171" cy="4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6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80BA09-8271-A767-4B36-E2FA9C70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69" y="0"/>
            <a:ext cx="9699844" cy="5086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83150B-E882-655C-097C-1D57381AF59B}"/>
              </a:ext>
            </a:extLst>
          </p:cNvPr>
          <p:cNvSpPr txBox="1"/>
          <p:nvPr/>
        </p:nvSpPr>
        <p:spPr>
          <a:xfrm>
            <a:off x="85344" y="5042118"/>
            <a:ext cx="1210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Peterson</a:t>
            </a:r>
            <a:r>
              <a:rPr lang="zh-CN" altLang="en-US" sz="2400" dirty="0"/>
              <a:t>算法：和单标志法和双标志法类似的，设置一个数组和整型变量</a:t>
            </a:r>
            <a:r>
              <a:rPr lang="en-US" altLang="zh-CN" sz="2400" dirty="0"/>
              <a:t>turn</a:t>
            </a:r>
            <a:r>
              <a:rPr lang="zh-CN" altLang="en-US" sz="2400" dirty="0"/>
              <a:t>，每个进程先设置自己的标志，再设置</a:t>
            </a:r>
            <a:r>
              <a:rPr lang="en-US" altLang="zh-CN" sz="2400" dirty="0"/>
              <a:t>turn</a:t>
            </a:r>
            <a:r>
              <a:rPr lang="zh-CN" altLang="en-US" sz="2400" dirty="0"/>
              <a:t>。然后检查其他进程的标志和</a:t>
            </a:r>
            <a:r>
              <a:rPr lang="en-US" altLang="zh-CN" sz="2400" dirty="0"/>
              <a:t>turn</a:t>
            </a:r>
            <a:r>
              <a:rPr lang="zh-CN" altLang="en-US" sz="2400" dirty="0"/>
              <a:t>，保证只有一个进程才能进入临界区。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优点：</a:t>
            </a:r>
            <a:r>
              <a:rPr lang="zh-CN" altLang="en-US" sz="2400" dirty="0">
                <a:solidFill>
                  <a:srgbClr val="FF0000"/>
                </a:solidFill>
              </a:rPr>
              <a:t>解决了饥饿现象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F9FDFB-73E1-F0BD-5A2C-01FC62F3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999" y="6336778"/>
            <a:ext cx="7850684" cy="4175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220DBE-3BEA-4B04-5E0D-613952D742D0}"/>
              </a:ext>
            </a:extLst>
          </p:cNvPr>
          <p:cNvSpPr txBox="1"/>
          <p:nvPr/>
        </p:nvSpPr>
        <p:spPr>
          <a:xfrm>
            <a:off x="5185954" y="591747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缺点：不遵循让权等待</a:t>
            </a:r>
          </a:p>
        </p:txBody>
      </p:sp>
    </p:spTree>
    <p:extLst>
      <p:ext uri="{BB962C8B-B14F-4D97-AF65-F5344CB8AC3E}">
        <p14:creationId xmlns:p14="http://schemas.microsoft.com/office/powerpoint/2010/main" val="730330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0C14A-CFB8-8EBF-BCC5-73766CE8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1325563"/>
          </a:xfrm>
        </p:spPr>
        <p:txBody>
          <a:bodyPr/>
          <a:lstStyle/>
          <a:p>
            <a:r>
              <a:rPr lang="zh-CN" altLang="en-US" dirty="0"/>
              <a:t>实现临界区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的方法（硬件）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54733A-8FC2-092F-5033-737C4F8A5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994" y="4693920"/>
            <a:ext cx="7618574" cy="216408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25562A-3F07-7505-FD54-5AF9696F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038"/>
            <a:ext cx="12192000" cy="34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7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F1E77-95BD-2EE1-19FA-35C781A8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0"/>
            <a:ext cx="10515600" cy="1325563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中断屏蔽方法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E5D2E6-CD1F-3F0C-10D8-84F4CA399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129"/>
            <a:ext cx="12192000" cy="359403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E2FEF3-EB97-5DC3-2C19-1FCA387A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174" y="4404312"/>
            <a:ext cx="1480602" cy="19925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ED1648-AF93-4C20-F754-2E774A731125}"/>
              </a:ext>
            </a:extLst>
          </p:cNvPr>
          <p:cNvSpPr txBox="1"/>
          <p:nvPr/>
        </p:nvSpPr>
        <p:spPr>
          <a:xfrm>
            <a:off x="182880" y="5047488"/>
            <a:ext cx="10009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中断屏蔽方法：在进入临界区前（进入区）关闭中断，不允许进程切换，使得临界区一口气执行完毕，不会被中断 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缺点：关中断限制了处理机交替执行程序的能力，影响执行效率；用户可能滥用关中断的权限。</a:t>
            </a:r>
          </a:p>
        </p:txBody>
      </p:sp>
    </p:spTree>
    <p:extLst>
      <p:ext uri="{BB962C8B-B14F-4D97-AF65-F5344CB8AC3E}">
        <p14:creationId xmlns:p14="http://schemas.microsoft.com/office/powerpoint/2010/main" val="231065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2B658-A102-9D66-4886-F2EDF0BC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7463"/>
          </a:xfrm>
        </p:spPr>
        <p:txBody>
          <a:bodyPr/>
          <a:lstStyle/>
          <a:p>
            <a:r>
              <a:rPr lang="en-US" altLang="zh-CN" dirty="0"/>
              <a:t>2.TestAndSet</a:t>
            </a:r>
            <a:r>
              <a:rPr lang="zh-CN" altLang="en-US" dirty="0"/>
              <a:t>指令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EE3518-8F27-04D7-5DB5-8224E9787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8607"/>
            <a:ext cx="10045337" cy="485944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BB1032-25BB-60F3-729D-6BDE9C103035}"/>
              </a:ext>
            </a:extLst>
          </p:cNvPr>
          <p:cNvSpPr txBox="1"/>
          <p:nvPr/>
        </p:nvSpPr>
        <p:spPr>
          <a:xfrm>
            <a:off x="0" y="5657671"/>
            <a:ext cx="12070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TestAndSet</a:t>
            </a:r>
            <a:r>
              <a:rPr lang="zh-CN" altLang="en-US" sz="2400" dirty="0"/>
              <a:t>指令：该指令是原子操作，不允许中断。使用全局变量</a:t>
            </a:r>
            <a:r>
              <a:rPr lang="en-US" altLang="zh-CN" sz="2400" dirty="0"/>
              <a:t>lock</a:t>
            </a:r>
            <a:r>
              <a:rPr lang="zh-CN" altLang="en-US" sz="2400" dirty="0"/>
              <a:t>表示临界资源是否被使用，利用这条指令检查变量</a:t>
            </a:r>
            <a:r>
              <a:rPr lang="en-US" altLang="zh-CN" sz="2400" dirty="0"/>
              <a:t>lock</a:t>
            </a:r>
            <a:r>
              <a:rPr lang="zh-CN" altLang="en-US" sz="2400" dirty="0"/>
              <a:t>的值，如果没有进程使用则修改为已被使用（检查，修改一气呵成）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2682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4B0F3B-2D64-D246-5431-ADF0A4479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1"/>
          <a:stretch/>
        </p:blipFill>
        <p:spPr>
          <a:xfrm>
            <a:off x="0" y="1"/>
            <a:ext cx="9980023" cy="60571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DE2D6C-3C57-5B85-0D59-08E3C80EACFB}"/>
              </a:ext>
            </a:extLst>
          </p:cNvPr>
          <p:cNvSpPr txBox="1"/>
          <p:nvPr/>
        </p:nvSpPr>
        <p:spPr>
          <a:xfrm>
            <a:off x="121920" y="6027003"/>
            <a:ext cx="1207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Swap</a:t>
            </a:r>
            <a:r>
              <a:rPr lang="zh-CN" altLang="en-US" sz="2400" dirty="0"/>
              <a:t>指令：该指令是原子操作，不允许中断。使用全局变量</a:t>
            </a:r>
            <a:r>
              <a:rPr lang="en-US" altLang="zh-CN" sz="2400" dirty="0"/>
              <a:t>lock</a:t>
            </a:r>
            <a:r>
              <a:rPr lang="zh-CN" altLang="en-US" sz="2400" dirty="0"/>
              <a:t>表示临界资源是否被使用，通过交换局部变量和</a:t>
            </a:r>
            <a:r>
              <a:rPr lang="en-US" altLang="zh-CN" sz="2400" dirty="0"/>
              <a:t>lock</a:t>
            </a:r>
            <a:r>
              <a:rPr lang="zh-CN" altLang="en-US" sz="2400" dirty="0"/>
              <a:t>变量的值来判断临界资源是否被使用，并进行修改。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0843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33D110-EDBA-D912-CE93-5E2A33AD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4" y="2502599"/>
            <a:ext cx="11140482" cy="8545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5BAFD8-B045-D6DD-EA1A-E01FCDF9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40" y="3489933"/>
            <a:ext cx="10753129" cy="8077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EDB8A2-ABE7-979F-D0E5-35511AFB5585}"/>
              </a:ext>
            </a:extLst>
          </p:cNvPr>
          <p:cNvSpPr txBox="1"/>
          <p:nvPr/>
        </p:nvSpPr>
        <p:spPr>
          <a:xfrm>
            <a:off x="809897" y="4663441"/>
            <a:ext cx="102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不能够及时让出处理机，即一直处于</a:t>
            </a:r>
            <a:r>
              <a:rPr lang="en-US" altLang="zh-CN" sz="2400" dirty="0"/>
              <a:t>while</a:t>
            </a:r>
            <a:r>
              <a:rPr lang="zh-CN" altLang="en-US" sz="2400" dirty="0"/>
              <a:t>循环中，即没有及时进入阻塞态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463C9C-F08D-B75E-EB72-C90D6D50A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08" y="435941"/>
            <a:ext cx="10227476" cy="89647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269DB11-FC27-97E4-D5C8-883E9CEA3D8E}"/>
              </a:ext>
            </a:extLst>
          </p:cNvPr>
          <p:cNvSpPr txBox="1"/>
          <p:nvPr/>
        </p:nvSpPr>
        <p:spPr>
          <a:xfrm>
            <a:off x="1105988" y="149787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可以理解为底层的逻辑电路</a:t>
            </a:r>
          </a:p>
        </p:txBody>
      </p:sp>
    </p:spTree>
    <p:extLst>
      <p:ext uri="{BB962C8B-B14F-4D97-AF65-F5344CB8AC3E}">
        <p14:creationId xmlns:p14="http://schemas.microsoft.com/office/powerpoint/2010/main" val="205173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A9A3B-0C6D-BC64-E591-94AFB305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0BE6E4-96BE-B302-87E9-41AECB1A6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335009"/>
            <a:ext cx="12212123" cy="2681833"/>
          </a:xfrm>
        </p:spPr>
      </p:pic>
    </p:spTree>
    <p:extLst>
      <p:ext uri="{BB962C8B-B14F-4D97-AF65-F5344CB8AC3E}">
        <p14:creationId xmlns:p14="http://schemas.microsoft.com/office/powerpoint/2010/main" val="222397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58763-F796-0684-DEA9-8F9A396C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整型信号量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DF37D7-E7DF-FB72-E5A4-453CFA758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90"/>
          <a:stretch/>
        </p:blipFill>
        <p:spPr>
          <a:xfrm>
            <a:off x="0" y="1606378"/>
            <a:ext cx="12165734" cy="3657599"/>
          </a:xfrm>
        </p:spPr>
      </p:pic>
    </p:spTree>
    <p:extLst>
      <p:ext uri="{BB962C8B-B14F-4D97-AF65-F5344CB8AC3E}">
        <p14:creationId xmlns:p14="http://schemas.microsoft.com/office/powerpoint/2010/main" val="1544373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7F16118-72F6-938C-C9E5-785A7777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83"/>
            <a:ext cx="11195222" cy="66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A9832-8E18-7757-EFAA-25720903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进程并发执行的一些问题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D2A362-CA8B-D588-FB08-268AE6535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00" y="1612192"/>
            <a:ext cx="11595283" cy="95801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04DBA7-A9FC-5B1A-5F35-62F49AA7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6" y="2646030"/>
            <a:ext cx="11806378" cy="21978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FD2A51-F770-F369-284E-19AA0DA7E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110"/>
            <a:ext cx="12126788" cy="8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B1822B-3855-6C50-B2F3-BDB15E82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8" y="552928"/>
            <a:ext cx="12186522" cy="380900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245781-FE8F-61CA-D34D-16BC6E16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53" y="4652924"/>
            <a:ext cx="9188354" cy="6357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6D6917E-D034-AEC2-582F-D214BEED339F}"/>
              </a:ext>
            </a:extLst>
          </p:cNvPr>
          <p:cNvSpPr txBox="1"/>
          <p:nvPr/>
        </p:nvSpPr>
        <p:spPr>
          <a:xfrm>
            <a:off x="160638" y="5622325"/>
            <a:ext cx="65309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</a:t>
            </a:r>
            <a:r>
              <a:rPr lang="zh-CN" altLang="en-US" sz="2800" dirty="0"/>
              <a:t>是荷兰语</a:t>
            </a:r>
            <a:r>
              <a:rPr lang="en-US" altLang="zh-CN" sz="2800" dirty="0" err="1"/>
              <a:t>proberen</a:t>
            </a:r>
            <a:r>
              <a:rPr lang="zh-CN" altLang="en-US" sz="2800" dirty="0"/>
              <a:t>缩写</a:t>
            </a:r>
            <a:r>
              <a:rPr lang="en-US" altLang="zh-CN" sz="2800" dirty="0"/>
              <a:t> </a:t>
            </a:r>
            <a:r>
              <a:rPr lang="zh-CN" altLang="en-US" sz="2800" dirty="0"/>
              <a:t>意思为“尝试”</a:t>
            </a:r>
            <a:endParaRPr lang="en-US" altLang="zh-CN" sz="2800" dirty="0"/>
          </a:p>
          <a:p>
            <a:r>
              <a:rPr lang="en-US" altLang="zh-CN" sz="2800" dirty="0"/>
              <a:t>V</a:t>
            </a:r>
            <a:r>
              <a:rPr lang="zh-CN" altLang="en-US" sz="2800" dirty="0"/>
              <a:t>是荷兰语</a:t>
            </a:r>
            <a:r>
              <a:rPr lang="en-US" altLang="zh-CN" sz="2800" dirty="0" err="1"/>
              <a:t>verhogen</a:t>
            </a:r>
            <a:r>
              <a:rPr lang="zh-CN" altLang="en-US" sz="2800" dirty="0"/>
              <a:t>的缩写 意思为“增加”</a:t>
            </a:r>
          </a:p>
        </p:txBody>
      </p:sp>
    </p:spTree>
    <p:extLst>
      <p:ext uri="{BB962C8B-B14F-4D97-AF65-F5344CB8AC3E}">
        <p14:creationId xmlns:p14="http://schemas.microsoft.com/office/powerpoint/2010/main" val="365810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A93A7-1F6E-0B25-DD8E-BFCC39A95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06" y="768096"/>
            <a:ext cx="11740978" cy="54088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假设系统有两台打印机，内存中有四个并发执行的进程都要使用打印机资源。它们之间具有间接制约关系，也就是互斥。</a:t>
            </a:r>
            <a:endParaRPr lang="en-US" altLang="zh-CN" dirty="0"/>
          </a:p>
          <a:p>
            <a:r>
              <a:rPr lang="en-US" altLang="zh-CN" dirty="0" err="1"/>
              <a:t>S.value</a:t>
            </a:r>
            <a:r>
              <a:rPr lang="zh-CN" altLang="en-US" dirty="0"/>
              <a:t>标识资源的数目，则把</a:t>
            </a:r>
            <a:r>
              <a:rPr lang="en-US" altLang="zh-CN" dirty="0" err="1"/>
              <a:t>S.value</a:t>
            </a:r>
            <a:r>
              <a:rPr lang="zh-CN" altLang="en-US" dirty="0"/>
              <a:t>初始值设为</a:t>
            </a:r>
            <a:r>
              <a:rPr lang="en-US" altLang="zh-CN" dirty="0"/>
              <a:t>2</a:t>
            </a:r>
            <a:r>
              <a:rPr lang="zh-CN" altLang="en-US" dirty="0"/>
              <a:t>，即</a:t>
            </a:r>
            <a:r>
              <a:rPr lang="en-US" altLang="zh-CN" dirty="0" err="1"/>
              <a:t>S.value</a:t>
            </a:r>
            <a:r>
              <a:rPr lang="en-US" altLang="zh-CN" dirty="0"/>
              <a:t>=2</a:t>
            </a:r>
            <a:r>
              <a:rPr lang="zh-CN" altLang="en-US" dirty="0"/>
              <a:t>，而对于</a:t>
            </a:r>
            <a:r>
              <a:rPr lang="en-US" altLang="zh-CN" dirty="0"/>
              <a:t>S.L</a:t>
            </a:r>
            <a:r>
              <a:rPr lang="zh-CN" altLang="en-US" dirty="0"/>
              <a:t>这个阻塞队列初始化为空。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F059F-4C20-CBB8-D8F2-8F893437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69" y="3997482"/>
            <a:ext cx="2236771" cy="22464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20012D-CCA8-0AF5-AC18-1B3471D7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725" y="4027962"/>
            <a:ext cx="2236771" cy="2246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4252B8-90A4-F52A-9040-E76EE47B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885" y="4003578"/>
            <a:ext cx="2236771" cy="22464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DDE0EA-4468-2357-8E84-C68F0D8D2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73" y="3991386"/>
            <a:ext cx="2236771" cy="22464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DBC9A75-AA1A-D5E7-1819-B037B007D400}"/>
              </a:ext>
            </a:extLst>
          </p:cNvPr>
          <p:cNvSpPr txBox="1"/>
          <p:nvPr/>
        </p:nvSpPr>
        <p:spPr>
          <a:xfrm>
            <a:off x="853440" y="6353663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进程</a:t>
            </a:r>
            <a:r>
              <a:rPr lang="en-US" altLang="zh-CN" sz="2400" dirty="0"/>
              <a:t>P1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4FE6B1-F180-3656-0356-BB2C5B6ABF06}"/>
              </a:ext>
            </a:extLst>
          </p:cNvPr>
          <p:cNvSpPr txBox="1"/>
          <p:nvPr/>
        </p:nvSpPr>
        <p:spPr>
          <a:xfrm>
            <a:off x="3858768" y="6396335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进程</a:t>
            </a:r>
            <a:r>
              <a:rPr lang="en-US" altLang="zh-CN" sz="2400" dirty="0"/>
              <a:t>P2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6C9334-7C9E-58B1-8067-1244FB4FA6FA}"/>
              </a:ext>
            </a:extLst>
          </p:cNvPr>
          <p:cNvSpPr txBox="1"/>
          <p:nvPr/>
        </p:nvSpPr>
        <p:spPr>
          <a:xfrm>
            <a:off x="6797040" y="6396335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进程</a:t>
            </a:r>
            <a:r>
              <a:rPr lang="en-US" altLang="zh-CN" sz="2400" dirty="0"/>
              <a:t>P2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0849E6-746A-D075-BF04-75A84E7AA207}"/>
              </a:ext>
            </a:extLst>
          </p:cNvPr>
          <p:cNvSpPr txBox="1"/>
          <p:nvPr/>
        </p:nvSpPr>
        <p:spPr>
          <a:xfrm>
            <a:off x="9808464" y="6347567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进程</a:t>
            </a:r>
            <a:r>
              <a:rPr lang="en-US" altLang="zh-CN" sz="2400" dirty="0"/>
              <a:t>P2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A9E68C-A1CA-0C55-47C0-25D89233676B}"/>
              </a:ext>
            </a:extLst>
          </p:cNvPr>
          <p:cNvSpPr/>
          <p:nvPr/>
        </p:nvSpPr>
        <p:spPr>
          <a:xfrm>
            <a:off x="3425952" y="2548128"/>
            <a:ext cx="1548384" cy="6583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056D8C-978F-16A6-56C1-2F25474774CF}"/>
              </a:ext>
            </a:extLst>
          </p:cNvPr>
          <p:cNvSpPr/>
          <p:nvPr/>
        </p:nvSpPr>
        <p:spPr>
          <a:xfrm>
            <a:off x="6089904" y="2542032"/>
            <a:ext cx="1548384" cy="6583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B61EF5-5990-7F0D-1C04-1DA250D7D375}"/>
              </a:ext>
            </a:extLst>
          </p:cNvPr>
          <p:cNvSpPr txBox="1"/>
          <p:nvPr/>
        </p:nvSpPr>
        <p:spPr>
          <a:xfrm>
            <a:off x="3681984" y="260908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打印机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34DF0E-A234-7672-C38D-FED288D5558C}"/>
              </a:ext>
            </a:extLst>
          </p:cNvPr>
          <p:cNvSpPr txBox="1"/>
          <p:nvPr/>
        </p:nvSpPr>
        <p:spPr>
          <a:xfrm>
            <a:off x="6321552" y="26395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打印机</a:t>
            </a:r>
            <a:endParaRPr lang="zh-CN" alt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6CCBBA47-5C69-4ECC-AB40-9418B0D6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50975"/>
          </a:xfrm>
        </p:spPr>
        <p:txBody>
          <a:bodyPr/>
          <a:lstStyle/>
          <a:p>
            <a:r>
              <a:rPr lang="zh-CN" altLang="en-US" dirty="0"/>
              <a:t>利用信号量实现互斥</a:t>
            </a:r>
          </a:p>
        </p:txBody>
      </p:sp>
    </p:spTree>
    <p:extLst>
      <p:ext uri="{BB962C8B-B14F-4D97-AF65-F5344CB8AC3E}">
        <p14:creationId xmlns:p14="http://schemas.microsoft.com/office/powerpoint/2010/main" val="931896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C14189-7092-4782-24F2-35D20831F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3859" y="109728"/>
            <a:ext cx="6451120" cy="2754676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4C290E-78D9-9AE1-593C-5E914A12FAC3}"/>
              </a:ext>
            </a:extLst>
          </p:cNvPr>
          <p:cNvSpPr txBox="1"/>
          <p:nvPr/>
        </p:nvSpPr>
        <p:spPr>
          <a:xfrm>
            <a:off x="304800" y="1274921"/>
            <a:ext cx="49743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对信号量 </a:t>
            </a:r>
            <a:r>
              <a:rPr lang="en-US" altLang="zh-CN" sz="2400" dirty="0"/>
              <a:t>S </a:t>
            </a:r>
            <a:r>
              <a:rPr lang="zh-CN" altLang="en-US" sz="2400" dirty="0"/>
              <a:t>的一次 </a:t>
            </a:r>
            <a:r>
              <a:rPr lang="en-US" altLang="zh-CN" sz="2400" dirty="0"/>
              <a:t>P </a:t>
            </a:r>
            <a:r>
              <a:rPr lang="zh-CN" altLang="en-US" sz="2400" dirty="0"/>
              <a:t>操作意味着进程请求一个单位的该类资源，因此需要执行 </a:t>
            </a:r>
            <a:r>
              <a:rPr lang="en-US" altLang="zh-CN" sz="2400" dirty="0" err="1"/>
              <a:t>S.value</a:t>
            </a:r>
            <a:r>
              <a:rPr lang="en-US" altLang="zh-CN" sz="2400" dirty="0"/>
              <a:t>--</a:t>
            </a:r>
            <a:r>
              <a:rPr lang="zh-CN" altLang="en-US" sz="2400" dirty="0"/>
              <a:t>，表示资源数减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当</a:t>
            </a:r>
            <a:r>
              <a:rPr lang="en-US" altLang="zh-CN" sz="2400" dirty="0" err="1"/>
              <a:t>S.value</a:t>
            </a:r>
            <a:r>
              <a:rPr lang="en-US" altLang="zh-CN" sz="2400" dirty="0"/>
              <a:t> &lt; 0 </a:t>
            </a:r>
            <a:r>
              <a:rPr lang="zh-CN" altLang="en-US" sz="2400" dirty="0"/>
              <a:t>时表示该类资源已分配完毕，因此进程应调用 </a:t>
            </a:r>
            <a:r>
              <a:rPr lang="en-US" altLang="zh-CN" sz="2400" dirty="0"/>
              <a:t>block </a:t>
            </a:r>
            <a:r>
              <a:rPr lang="zh-CN" altLang="en-US" sz="2400" dirty="0"/>
              <a:t>原语进行自我阻塞（当前运行的进程从运行态到阻塞态），主动放弃处理机，并插入该类资源的等待队列 </a:t>
            </a:r>
            <a:r>
              <a:rPr lang="en-US" altLang="zh-CN" sz="2400" dirty="0"/>
              <a:t>S.L </a:t>
            </a:r>
            <a:r>
              <a:rPr lang="zh-CN" altLang="en-US" sz="2400" dirty="0"/>
              <a:t>中。</a:t>
            </a:r>
            <a:endParaRPr lang="en-US" altLang="zh-CN" sz="2400" dirty="0"/>
          </a:p>
          <a:p>
            <a:r>
              <a:rPr lang="zh-CN" altLang="en-US" sz="2400" dirty="0"/>
              <a:t>可见，该机制遵循了“让权等待”原则，</a:t>
            </a:r>
          </a:p>
          <a:p>
            <a:r>
              <a:rPr lang="zh-CN" altLang="en-US" sz="2400" dirty="0"/>
              <a:t>不会出现“忙等”现象。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1C656F-37A2-FA7D-C495-574E2FF86C40}"/>
              </a:ext>
            </a:extLst>
          </p:cNvPr>
          <p:cNvSpPr txBox="1"/>
          <p:nvPr/>
        </p:nvSpPr>
        <p:spPr>
          <a:xfrm>
            <a:off x="6193536" y="3071336"/>
            <a:ext cx="56083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对信号量 </a:t>
            </a:r>
            <a:r>
              <a:rPr lang="en-US" altLang="zh-CN" sz="2400" dirty="0"/>
              <a:t>S </a:t>
            </a:r>
            <a:r>
              <a:rPr lang="zh-CN" altLang="en-US" sz="2400" dirty="0"/>
              <a:t>的一次 </a:t>
            </a:r>
            <a:r>
              <a:rPr lang="en-US" altLang="zh-CN" sz="2400" dirty="0"/>
              <a:t>V </a:t>
            </a:r>
            <a:r>
              <a:rPr lang="zh-CN" altLang="en-US" sz="2400" dirty="0"/>
              <a:t>操作意味着进程释放一个单位的该类资源，因此需要执行 </a:t>
            </a:r>
            <a:r>
              <a:rPr lang="en-US" altLang="zh-CN" sz="2400" dirty="0" err="1"/>
              <a:t>S.value</a:t>
            </a:r>
            <a:r>
              <a:rPr lang="en-US" altLang="zh-CN" sz="2400" dirty="0"/>
              <a:t>++</a:t>
            </a:r>
            <a:r>
              <a:rPr lang="zh-CN" altLang="en-US" sz="2400" dirty="0"/>
              <a:t>，表示资源数加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若加</a:t>
            </a:r>
            <a:r>
              <a:rPr lang="en-US" altLang="zh-CN" sz="2400" dirty="0"/>
              <a:t>1</a:t>
            </a:r>
            <a:r>
              <a:rPr lang="zh-CN" altLang="en-US" sz="2400" dirty="0"/>
              <a:t>后仍是 </a:t>
            </a:r>
            <a:r>
              <a:rPr lang="en-US" altLang="zh-CN" sz="2400" dirty="0" err="1"/>
              <a:t>S.value</a:t>
            </a:r>
            <a:r>
              <a:rPr lang="en-US" altLang="zh-CN" sz="2400" dirty="0"/>
              <a:t> &lt;= 0</a:t>
            </a:r>
            <a:r>
              <a:rPr lang="zh-CN" altLang="en-US" sz="2400" dirty="0"/>
              <a:t>，表示依然有进程在等待该类资源，因此应调用 </a:t>
            </a:r>
            <a:r>
              <a:rPr lang="en-US" altLang="zh-CN" sz="2400" dirty="0"/>
              <a:t>wakeup </a:t>
            </a:r>
            <a:r>
              <a:rPr lang="zh-CN" altLang="en-US" sz="2400" dirty="0"/>
              <a:t>原语唤醒等待队列中的第一</a:t>
            </a:r>
          </a:p>
          <a:p>
            <a:r>
              <a:rPr lang="zh-CN" altLang="en-US" sz="2400" dirty="0"/>
              <a:t>个进程（被唤醒进程从阻塞态到就绪态）。</a:t>
            </a:r>
          </a:p>
        </p:txBody>
      </p:sp>
    </p:spTree>
    <p:extLst>
      <p:ext uri="{BB962C8B-B14F-4D97-AF65-F5344CB8AC3E}">
        <p14:creationId xmlns:p14="http://schemas.microsoft.com/office/powerpoint/2010/main" val="127156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EA027-7586-82EF-1413-7EE4CC68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97280"/>
          </a:xfrm>
        </p:spPr>
        <p:txBody>
          <a:bodyPr/>
          <a:lstStyle/>
          <a:p>
            <a:r>
              <a:rPr lang="zh-CN" altLang="en-US" dirty="0"/>
              <a:t>利用信号量实现同步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ACF37-1B5B-E811-0FF7-9BF1D7816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4" y="804672"/>
            <a:ext cx="10515600" cy="51528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假设有两个进程</a:t>
            </a:r>
            <a:r>
              <a:rPr lang="en-US" altLang="zh-CN" dirty="0"/>
              <a:t>P1</a:t>
            </a:r>
            <a:r>
              <a:rPr lang="zh-CN" altLang="en-US" dirty="0"/>
              <a:t>和</a:t>
            </a:r>
            <a:r>
              <a:rPr lang="en-US" altLang="zh-CN" dirty="0"/>
              <a:t>P2</a:t>
            </a:r>
            <a:r>
              <a:rPr lang="zh-CN" altLang="en-US" dirty="0"/>
              <a:t>，</a:t>
            </a:r>
            <a:r>
              <a:rPr lang="en-US" altLang="zh-CN" dirty="0"/>
              <a:t>P1</a:t>
            </a:r>
            <a:r>
              <a:rPr lang="zh-CN" altLang="en-US" dirty="0"/>
              <a:t>进程会向缓冲区里写入数据，而</a:t>
            </a:r>
            <a:r>
              <a:rPr lang="en-US" altLang="zh-CN" dirty="0"/>
              <a:t>P2</a:t>
            </a:r>
            <a:r>
              <a:rPr lang="zh-CN" altLang="en-US" dirty="0"/>
              <a:t>进程需要读入缓冲区的数据才能继续运行。因此两者之间具有直接制约关系，也就是同步 。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先初始化信号量的值，初始时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缓冲区为空，即资源数目为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S.value</a:t>
            </a:r>
            <a:r>
              <a:rPr lang="en-US" altLang="zh-CN" dirty="0"/>
              <a:t>=0</a:t>
            </a:r>
            <a:r>
              <a:rPr lang="zh-CN" altLang="en-US" dirty="0"/>
              <a:t>，并且</a:t>
            </a:r>
            <a:r>
              <a:rPr lang="en-US" altLang="zh-CN" dirty="0"/>
              <a:t>S.L</a:t>
            </a:r>
            <a:r>
              <a:rPr lang="zh-CN" altLang="en-US" dirty="0"/>
              <a:t>阻塞队列初始化为空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9F3791-9F4A-1FE9-04E2-53C4AE8B5AC3}"/>
              </a:ext>
            </a:extLst>
          </p:cNvPr>
          <p:cNvSpPr/>
          <p:nvPr/>
        </p:nvSpPr>
        <p:spPr>
          <a:xfrm>
            <a:off x="5815584" y="2231136"/>
            <a:ext cx="1219200" cy="8168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44ED79-6178-2A2E-AB9A-4A6A627C4767}"/>
              </a:ext>
            </a:extLst>
          </p:cNvPr>
          <p:cNvSpPr txBox="1"/>
          <p:nvPr/>
        </p:nvSpPr>
        <p:spPr>
          <a:xfrm>
            <a:off x="5852160" y="2414016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进程</a:t>
            </a:r>
            <a:r>
              <a:rPr lang="en-US" altLang="zh-CN" sz="2400" dirty="0"/>
              <a:t>P1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09BF8C-E9B4-11C2-C9A4-BD498ACECA89}"/>
              </a:ext>
            </a:extLst>
          </p:cNvPr>
          <p:cNvSpPr/>
          <p:nvPr/>
        </p:nvSpPr>
        <p:spPr>
          <a:xfrm>
            <a:off x="8028432" y="2188464"/>
            <a:ext cx="1219200" cy="8168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D65482-A2DF-105F-6254-87F2E51F3AB2}"/>
              </a:ext>
            </a:extLst>
          </p:cNvPr>
          <p:cNvSpPr/>
          <p:nvPr/>
        </p:nvSpPr>
        <p:spPr>
          <a:xfrm>
            <a:off x="10113264" y="2237232"/>
            <a:ext cx="1219200" cy="8168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607115C-42E7-C32E-F7CC-D2A6BC4D8A5D}"/>
              </a:ext>
            </a:extLst>
          </p:cNvPr>
          <p:cNvCxnSpPr/>
          <p:nvPr/>
        </p:nvCxnSpPr>
        <p:spPr>
          <a:xfrm>
            <a:off x="7144512" y="2560320"/>
            <a:ext cx="792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C16108B-1B59-9043-0AF9-401DBBF73753}"/>
              </a:ext>
            </a:extLst>
          </p:cNvPr>
          <p:cNvCxnSpPr>
            <a:cxnSpLocks/>
          </p:cNvCxnSpPr>
          <p:nvPr/>
        </p:nvCxnSpPr>
        <p:spPr>
          <a:xfrm>
            <a:off x="9296400" y="2590800"/>
            <a:ext cx="7985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F047517-DD9E-D062-B252-995EF859BACA}"/>
              </a:ext>
            </a:extLst>
          </p:cNvPr>
          <p:cNvSpPr txBox="1"/>
          <p:nvPr/>
        </p:nvSpPr>
        <p:spPr>
          <a:xfrm>
            <a:off x="10186416" y="2420112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进程</a:t>
            </a:r>
            <a:r>
              <a:rPr lang="en-US" altLang="zh-CN" sz="2400" dirty="0"/>
              <a:t>P2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2A0527-ED15-DD3A-CCCE-FD6AE9446D48}"/>
              </a:ext>
            </a:extLst>
          </p:cNvPr>
          <p:cNvSpPr txBox="1"/>
          <p:nvPr/>
        </p:nvSpPr>
        <p:spPr>
          <a:xfrm>
            <a:off x="7168896" y="217017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写入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826286-6AA7-55EA-0B15-ECC916577E42}"/>
              </a:ext>
            </a:extLst>
          </p:cNvPr>
          <p:cNvSpPr txBox="1"/>
          <p:nvPr/>
        </p:nvSpPr>
        <p:spPr>
          <a:xfrm>
            <a:off x="9284208" y="213969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读取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AA47DE-E8C1-5B1C-C960-D5BB2255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3" y="3717739"/>
            <a:ext cx="3362541" cy="243922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780F965-33A2-276B-5404-02822CBDA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96" y="3774138"/>
            <a:ext cx="3580812" cy="237062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3CCAA0B-EE4C-CE47-EA4D-B11A08AF0CC7}"/>
              </a:ext>
            </a:extLst>
          </p:cNvPr>
          <p:cNvSpPr txBox="1"/>
          <p:nvPr/>
        </p:nvSpPr>
        <p:spPr>
          <a:xfrm>
            <a:off x="8229600" y="4352544"/>
            <a:ext cx="3828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情况</a:t>
            </a:r>
            <a:r>
              <a:rPr lang="en-US" altLang="zh-CN" sz="2400" dirty="0"/>
              <a:t>1 P2</a:t>
            </a:r>
            <a:r>
              <a:rPr lang="zh-CN" altLang="en-US" sz="2400" dirty="0"/>
              <a:t>先执行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情况</a:t>
            </a:r>
            <a:r>
              <a:rPr lang="en-US" altLang="zh-CN" sz="2400" dirty="0"/>
              <a:t>2 P1</a:t>
            </a:r>
            <a:r>
              <a:rPr lang="zh-CN" altLang="en-US" sz="2400" dirty="0"/>
              <a:t>先执行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51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6A06E1-B886-902E-0CBD-2AEC42E8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023" y="953938"/>
            <a:ext cx="8576347" cy="4142317"/>
          </a:xfrm>
        </p:spPr>
      </p:pic>
    </p:spTree>
    <p:extLst>
      <p:ext uri="{BB962C8B-B14F-4D97-AF65-F5344CB8AC3E}">
        <p14:creationId xmlns:p14="http://schemas.microsoft.com/office/powerpoint/2010/main" val="3544304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5F8A50-FF8D-F240-DCB5-3A80D8B4A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" y="210065"/>
            <a:ext cx="12186785" cy="5566804"/>
          </a:xfrm>
        </p:spPr>
      </p:pic>
    </p:spTree>
    <p:extLst>
      <p:ext uri="{BB962C8B-B14F-4D97-AF65-F5344CB8AC3E}">
        <p14:creationId xmlns:p14="http://schemas.microsoft.com/office/powerpoint/2010/main" val="77147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577310-4006-1659-23FB-700935E15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078923"/>
            <a:ext cx="11745052" cy="4436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4FF1BB-C6D1-0B09-7AF6-75F53847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647"/>
            <a:ext cx="7643431" cy="39543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253543-05AF-D124-B910-36CDC44DB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8" y="5074367"/>
            <a:ext cx="11647419" cy="125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44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ECF9F-2BBB-F13A-ACBF-9055A708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192256" cy="926592"/>
          </a:xfrm>
        </p:spPr>
        <p:txBody>
          <a:bodyPr>
            <a:normAutofit/>
          </a:bodyPr>
          <a:lstStyle/>
          <a:p>
            <a:r>
              <a:rPr lang="zh-CN" altLang="en-US" dirty="0"/>
              <a:t>信号量实现前趋关系（前趋图）（前驱关系）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AF9DFA-3035-934D-767E-981216C9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94" y="1052194"/>
            <a:ext cx="4644306" cy="3483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A380F-2688-B381-F284-18293BE7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82" y="1107150"/>
            <a:ext cx="2751234" cy="16726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A5C6EF-11BE-4D06-30C3-4D3ACB1C5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76" y="1169542"/>
            <a:ext cx="3093296" cy="53166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4BD37F2-9001-C080-89CA-4D6ECF2FAF46}"/>
              </a:ext>
            </a:extLst>
          </p:cNvPr>
          <p:cNvSpPr txBox="1"/>
          <p:nvPr/>
        </p:nvSpPr>
        <p:spPr>
          <a:xfrm>
            <a:off x="3986784" y="3718560"/>
            <a:ext cx="42466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当</a:t>
            </a:r>
            <a:r>
              <a:rPr lang="en-US" altLang="zh-CN" sz="2800" dirty="0"/>
              <a:t>S1()</a:t>
            </a:r>
            <a:r>
              <a:rPr lang="zh-CN" altLang="en-US" sz="2800" dirty="0"/>
              <a:t>执行到</a:t>
            </a:r>
            <a:r>
              <a:rPr lang="en-US" altLang="zh-CN" sz="2800" dirty="0"/>
              <a:t>V(a)</a:t>
            </a:r>
            <a:r>
              <a:rPr lang="zh-CN" altLang="en-US" sz="2800" dirty="0"/>
              <a:t>这一行时</a:t>
            </a:r>
            <a:endParaRPr lang="en-US" altLang="zh-CN" sz="2800" dirty="0"/>
          </a:p>
          <a:p>
            <a:r>
              <a:rPr lang="zh-CN" altLang="en-US" sz="2800" dirty="0"/>
              <a:t>有两种情况：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87398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87216C-E9D8-ACFB-EA25-6EC2A424B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470" y="1360143"/>
            <a:ext cx="2257090" cy="2911320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B0CC29-AAAA-2EED-8034-9CC79ADE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072" y="505075"/>
            <a:ext cx="3412312" cy="58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33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6D5A6C-E26A-6B3D-BA56-F547E536E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929" y="480030"/>
            <a:ext cx="3713085" cy="250701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991346B-8446-F5E3-6763-AFD02BBDBEC5}"/>
              </a:ext>
            </a:extLst>
          </p:cNvPr>
          <p:cNvSpPr/>
          <p:nvPr/>
        </p:nvSpPr>
        <p:spPr>
          <a:xfrm>
            <a:off x="816864" y="2157984"/>
            <a:ext cx="1633728" cy="950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991037-4449-1A8E-928B-43BD1728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45" y="174417"/>
            <a:ext cx="4015835" cy="34120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BCA274-76FB-5CB4-11E8-84C18028C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32" y="4104834"/>
            <a:ext cx="2601536" cy="22858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895CDE-55AC-629E-9519-F7D5A807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4" y="4150552"/>
            <a:ext cx="2598482" cy="25845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80ABD26-6D77-AA3D-0175-1EC9D7989B6D}"/>
              </a:ext>
            </a:extLst>
          </p:cNvPr>
          <p:cNvSpPr txBox="1"/>
          <p:nvPr/>
        </p:nvSpPr>
        <p:spPr>
          <a:xfrm>
            <a:off x="1645920" y="877824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FF309A-6786-5095-B6E6-26D618AB8FEF}"/>
              </a:ext>
            </a:extLst>
          </p:cNvPr>
          <p:cNvSpPr txBox="1"/>
          <p:nvPr/>
        </p:nvSpPr>
        <p:spPr>
          <a:xfrm>
            <a:off x="3432048" y="1383792"/>
            <a:ext cx="34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085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51760E0-1059-2F29-2D25-28B9CE30E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92892" cy="614130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D9FA54-AF2B-9CFC-8CE5-DEC1F45E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58" y="5280523"/>
            <a:ext cx="6248942" cy="15774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98DA70-DD7B-1920-A772-31094A0ADF7A}"/>
              </a:ext>
            </a:extLst>
          </p:cNvPr>
          <p:cNvSpPr txBox="1"/>
          <p:nvPr/>
        </p:nvSpPr>
        <p:spPr>
          <a:xfrm>
            <a:off x="8449056" y="110947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互斥共享资源</a:t>
            </a:r>
          </a:p>
        </p:txBody>
      </p:sp>
    </p:spTree>
    <p:extLst>
      <p:ext uri="{BB962C8B-B14F-4D97-AF65-F5344CB8AC3E}">
        <p14:creationId xmlns:p14="http://schemas.microsoft.com/office/powerpoint/2010/main" val="1962815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A8E4A47-DC55-F892-C3BD-41681F7A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45" y="416000"/>
            <a:ext cx="3234767" cy="21565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CA10B6-24F6-3F38-546B-16C0776F57E5}"/>
              </a:ext>
            </a:extLst>
          </p:cNvPr>
          <p:cNvSpPr txBox="1"/>
          <p:nvPr/>
        </p:nvSpPr>
        <p:spPr>
          <a:xfrm>
            <a:off x="975360" y="1194816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641DE4-73EE-C56B-19FB-272DAF72B743}"/>
              </a:ext>
            </a:extLst>
          </p:cNvPr>
          <p:cNvSpPr txBox="1"/>
          <p:nvPr/>
        </p:nvSpPr>
        <p:spPr>
          <a:xfrm>
            <a:off x="2822448" y="1188720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A6251E-77E2-F449-1064-DB01913C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3" y="3155354"/>
            <a:ext cx="4166608" cy="33307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2D5DB56-3E09-7776-2815-564E45DC2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952" y="920370"/>
            <a:ext cx="2519992" cy="54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9F3797-B9B5-5A7F-D0A0-AB56B4826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56" y="4097242"/>
            <a:ext cx="7570738" cy="2760758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56DFA0-3EB1-AC4F-F4AD-16C20569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58" y="186562"/>
            <a:ext cx="4644306" cy="34832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F8006E-5F11-6BF0-4492-861B585732A0}"/>
              </a:ext>
            </a:extLst>
          </p:cNvPr>
          <p:cNvSpPr txBox="1"/>
          <p:nvPr/>
        </p:nvSpPr>
        <p:spPr>
          <a:xfrm>
            <a:off x="5145024" y="609600"/>
            <a:ext cx="640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一个顶点表示一个进程，有多少个顶点，就有多少个进程（函数）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一条边代表了一个约束（制约，一个先后关系），即需要一个信号量来控制其先后关系。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72B95C-CE90-34C6-BA29-71846DD3CCC3}"/>
              </a:ext>
            </a:extLst>
          </p:cNvPr>
          <p:cNvSpPr txBox="1"/>
          <p:nvPr/>
        </p:nvSpPr>
        <p:spPr>
          <a:xfrm>
            <a:off x="2279904" y="451104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62C25B-3F5F-D507-D995-5A3F59AECB20}"/>
              </a:ext>
            </a:extLst>
          </p:cNvPr>
          <p:cNvSpPr txBox="1"/>
          <p:nvPr/>
        </p:nvSpPr>
        <p:spPr>
          <a:xfrm>
            <a:off x="3773424" y="749808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1C576E-EBCF-9EDB-96BD-5DB0C8695624}"/>
              </a:ext>
            </a:extLst>
          </p:cNvPr>
          <p:cNvSpPr txBox="1"/>
          <p:nvPr/>
        </p:nvSpPr>
        <p:spPr>
          <a:xfrm>
            <a:off x="1091184" y="1200912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DA6C0C-30F3-F439-3EAC-13062866D16A}"/>
              </a:ext>
            </a:extLst>
          </p:cNvPr>
          <p:cNvSpPr txBox="1"/>
          <p:nvPr/>
        </p:nvSpPr>
        <p:spPr>
          <a:xfrm>
            <a:off x="2359152" y="1298448"/>
            <a:ext cx="3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</a:t>
            </a:r>
            <a:endParaRPr lang="zh-CN" altLang="en-US" sz="2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7AD219-B402-8391-87E0-BADC00643796}"/>
              </a:ext>
            </a:extLst>
          </p:cNvPr>
          <p:cNvSpPr txBox="1"/>
          <p:nvPr/>
        </p:nvSpPr>
        <p:spPr>
          <a:xfrm>
            <a:off x="847344" y="2481072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</a:t>
            </a:r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CC9BF2-DEC0-41D2-C508-5790EDD57C6F}"/>
              </a:ext>
            </a:extLst>
          </p:cNvPr>
          <p:cNvSpPr txBox="1"/>
          <p:nvPr/>
        </p:nvSpPr>
        <p:spPr>
          <a:xfrm>
            <a:off x="1810512" y="2273808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f</a:t>
            </a:r>
            <a:endParaRPr lang="zh-CN" altLang="en-US" sz="28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FC7430-A5DB-EE52-08F4-8C130B40D5B3}"/>
              </a:ext>
            </a:extLst>
          </p:cNvPr>
          <p:cNvSpPr txBox="1"/>
          <p:nvPr/>
        </p:nvSpPr>
        <p:spPr>
          <a:xfrm>
            <a:off x="3054096" y="2615184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g</a:t>
            </a:r>
            <a:endParaRPr lang="zh-CN" altLang="en-US" sz="28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8DD1CB2-7055-5418-09E0-C00561183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64" y="3613391"/>
            <a:ext cx="6557162" cy="44654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F35452F-F588-6208-2D21-DFA33A709D16}"/>
              </a:ext>
            </a:extLst>
          </p:cNvPr>
          <p:cNvSpPr txBox="1"/>
          <p:nvPr/>
        </p:nvSpPr>
        <p:spPr>
          <a:xfrm>
            <a:off x="7717536" y="4011168"/>
            <a:ext cx="4626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可以把信号量理解为一种信息，</a:t>
            </a:r>
            <a:endParaRPr lang="en-US" altLang="zh-CN" sz="2400" dirty="0"/>
          </a:p>
          <a:p>
            <a:r>
              <a:rPr lang="zh-CN" altLang="en-US" sz="2400" dirty="0"/>
              <a:t>表示当前进程的直接前驱是否</a:t>
            </a:r>
            <a:endParaRPr lang="en-US" altLang="zh-CN" sz="2400" dirty="0"/>
          </a:p>
          <a:p>
            <a:r>
              <a:rPr lang="zh-CN" altLang="en-US" sz="2400" dirty="0"/>
              <a:t>执行完毕（对应信号量值为</a:t>
            </a:r>
            <a:r>
              <a:rPr lang="en-US" altLang="zh-CN" sz="2400" dirty="0"/>
              <a:t>0/1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434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1E44BA-32F3-E996-BA55-FA9AD6ACD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9952"/>
            <a:ext cx="12036395" cy="4347408"/>
          </a:xfrm>
        </p:spPr>
      </p:pic>
    </p:spTree>
    <p:extLst>
      <p:ext uri="{BB962C8B-B14F-4D97-AF65-F5344CB8AC3E}">
        <p14:creationId xmlns:p14="http://schemas.microsoft.com/office/powerpoint/2010/main" val="2741727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44314-037C-926E-DD07-46852B10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经典同步问题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105836-FFAA-90B9-B247-85BD1C0B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6384"/>
            <a:ext cx="11644359" cy="223422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59EA42-E870-4A22-BCCD-CB3BB3DD7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58" y="3520055"/>
            <a:ext cx="6207711" cy="33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37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E08F7BE-1E86-7B12-4746-289E30A4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2144"/>
            <a:ext cx="6116716" cy="32890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9491B5-940E-0836-660B-4D2CC5561A90}"/>
              </a:ext>
            </a:extLst>
          </p:cNvPr>
          <p:cNvSpPr txBox="1"/>
          <p:nvPr/>
        </p:nvSpPr>
        <p:spPr>
          <a:xfrm>
            <a:off x="6587011" y="586036"/>
            <a:ext cx="49783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semaphore </a:t>
            </a:r>
            <a:r>
              <a:rPr lang="en-US" altLang="zh-CN" dirty="0" err="1"/>
              <a:t>mutext</a:t>
            </a:r>
            <a:r>
              <a:rPr lang="en-US" altLang="zh-CN" dirty="0"/>
              <a:t>=1;</a:t>
            </a:r>
          </a:p>
          <a:p>
            <a:r>
              <a:rPr lang="en-US" altLang="zh-CN" dirty="0"/>
              <a:t>semaphore </a:t>
            </a:r>
            <a:r>
              <a:rPr lang="en-US" altLang="zh-CN" dirty="0" err="1"/>
              <a:t>empty_num</a:t>
            </a:r>
            <a:r>
              <a:rPr lang="en-US" altLang="zh-CN" dirty="0"/>
              <a:t> = n;</a:t>
            </a:r>
          </a:p>
          <a:p>
            <a:r>
              <a:rPr lang="en-US" altLang="zh-CN" dirty="0"/>
              <a:t>semaphore </a:t>
            </a:r>
            <a:r>
              <a:rPr lang="en-US" altLang="zh-CN" dirty="0" err="1"/>
              <a:t>full_num</a:t>
            </a:r>
            <a:r>
              <a:rPr lang="en-US" altLang="zh-CN" dirty="0"/>
              <a:t>=0;</a:t>
            </a:r>
          </a:p>
          <a:p>
            <a:r>
              <a:rPr lang="en-US" altLang="zh-CN" dirty="0"/>
              <a:t>P(){</a:t>
            </a:r>
          </a:p>
          <a:p>
            <a:r>
              <a:rPr lang="en-US" altLang="zh-CN" dirty="0"/>
              <a:t>produce data;</a:t>
            </a:r>
          </a:p>
          <a:p>
            <a:r>
              <a:rPr lang="en-US" altLang="zh-CN" dirty="0"/>
              <a:t>P(</a:t>
            </a:r>
            <a:r>
              <a:rPr lang="en-US" altLang="zh-CN" dirty="0" err="1"/>
              <a:t>empty_num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P(mutex);</a:t>
            </a:r>
          </a:p>
          <a:p>
            <a:r>
              <a:rPr lang="en-US" altLang="zh-CN" dirty="0"/>
              <a:t>put data;</a:t>
            </a:r>
          </a:p>
          <a:p>
            <a:r>
              <a:rPr lang="en-US" altLang="zh-CN" dirty="0"/>
              <a:t>V(mutex);</a:t>
            </a:r>
          </a:p>
          <a:p>
            <a:r>
              <a:rPr lang="en-US" altLang="zh-CN" dirty="0"/>
              <a:t>V(</a:t>
            </a:r>
            <a:r>
              <a:rPr lang="en-US" altLang="zh-CN" dirty="0" err="1"/>
              <a:t>full_num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C(){</a:t>
            </a:r>
          </a:p>
          <a:p>
            <a:r>
              <a:rPr lang="en-US" altLang="zh-CN" dirty="0"/>
              <a:t>P(</a:t>
            </a:r>
            <a:r>
              <a:rPr lang="en-US" altLang="zh-CN" dirty="0" err="1"/>
              <a:t>full_num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P(mutex);</a:t>
            </a:r>
          </a:p>
          <a:p>
            <a:r>
              <a:rPr lang="en-US" altLang="zh-CN" dirty="0"/>
              <a:t>move data;</a:t>
            </a:r>
          </a:p>
          <a:p>
            <a:r>
              <a:rPr lang="en-US" altLang="zh-CN" dirty="0"/>
              <a:t>V(mutex);</a:t>
            </a:r>
          </a:p>
          <a:p>
            <a:r>
              <a:rPr lang="en-US" altLang="zh-CN" dirty="0"/>
              <a:t>V(</a:t>
            </a:r>
            <a:r>
              <a:rPr lang="en-US" altLang="zh-CN" dirty="0" err="1"/>
              <a:t>empty_num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4051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8172A-5E8A-F851-E0D8-11C3C2F9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177D3F-A8CC-1066-283E-B3288CBED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299" y="2309896"/>
            <a:ext cx="9396274" cy="3132091"/>
          </a:xfrm>
        </p:spPr>
      </p:pic>
    </p:spTree>
    <p:extLst>
      <p:ext uri="{BB962C8B-B14F-4D97-AF65-F5344CB8AC3E}">
        <p14:creationId xmlns:p14="http://schemas.microsoft.com/office/powerpoint/2010/main" val="1315357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2BA25C-C166-2395-33F4-26A530A53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15600" cy="320337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8BAD21-7D27-3E4B-BFE2-31456DC5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44" y="3630091"/>
            <a:ext cx="5227985" cy="22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56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F20C65-642B-FCBB-A2AF-AC51FEB5E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457" y="0"/>
            <a:ext cx="10044030" cy="301016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AE6B7B-6922-3A39-B326-97DE1ED5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90" y="3194916"/>
            <a:ext cx="10013548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32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1015130-175B-39BC-6005-F7C28DE5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66" y="534464"/>
            <a:ext cx="11152409" cy="8632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1D66B4-F9B7-105E-9A3D-A89A36E6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8" y="1420536"/>
            <a:ext cx="11060531" cy="16361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E2C6DD-66EF-8E36-168E-E5B45CE6D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236" y="3205164"/>
            <a:ext cx="5014395" cy="3086367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58363FA-680E-EB38-FA1B-226E01B6AFA7}"/>
              </a:ext>
            </a:extLst>
          </p:cNvPr>
          <p:cNvCxnSpPr/>
          <p:nvPr/>
        </p:nvCxnSpPr>
        <p:spPr>
          <a:xfrm>
            <a:off x="5865223" y="2220685"/>
            <a:ext cx="54341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B8B3421-29FF-8547-57D7-B6F004E0B20D}"/>
              </a:ext>
            </a:extLst>
          </p:cNvPr>
          <p:cNvCxnSpPr>
            <a:cxnSpLocks/>
          </p:cNvCxnSpPr>
          <p:nvPr/>
        </p:nvCxnSpPr>
        <p:spPr>
          <a:xfrm>
            <a:off x="452846" y="2608217"/>
            <a:ext cx="108726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D30438-0CD1-632E-6F30-7F4EBAEF779C}"/>
              </a:ext>
            </a:extLst>
          </p:cNvPr>
          <p:cNvCxnSpPr>
            <a:cxnSpLocks/>
          </p:cNvCxnSpPr>
          <p:nvPr/>
        </p:nvCxnSpPr>
        <p:spPr>
          <a:xfrm>
            <a:off x="370114" y="3034937"/>
            <a:ext cx="103153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31A51B98-0764-1456-7374-6EC2C9AC4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37"/>
          <a:stretch/>
        </p:blipFill>
        <p:spPr>
          <a:xfrm>
            <a:off x="0" y="0"/>
            <a:ext cx="5014395" cy="2801277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0D60D2-7688-FC81-EFA2-175C3229648C}"/>
              </a:ext>
            </a:extLst>
          </p:cNvPr>
          <p:cNvSpPr txBox="1"/>
          <p:nvPr/>
        </p:nvSpPr>
        <p:spPr>
          <a:xfrm>
            <a:off x="5924062" y="422031"/>
            <a:ext cx="55411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 count=0;</a:t>
            </a:r>
          </a:p>
          <a:p>
            <a:r>
              <a:rPr lang="en-US" altLang="zh-CN" dirty="0"/>
              <a:t>semaphore s1=0,s2=0,s3=0;</a:t>
            </a:r>
          </a:p>
          <a:p>
            <a:r>
              <a:rPr lang="en-US" altLang="zh-CN" dirty="0"/>
              <a:t>semaphore a=0;</a:t>
            </a:r>
          </a:p>
          <a:p>
            <a:r>
              <a:rPr lang="en-US" altLang="zh-CN" dirty="0"/>
              <a:t>P(){</a:t>
            </a:r>
          </a:p>
          <a:p>
            <a:r>
              <a:rPr lang="en-US" altLang="zh-CN" dirty="0"/>
              <a:t>count++;</a:t>
            </a:r>
          </a:p>
          <a:p>
            <a:r>
              <a:rPr lang="en-US" altLang="zh-CN" dirty="0"/>
              <a:t>if (count%3=1)</a:t>
            </a:r>
          </a:p>
          <a:p>
            <a:r>
              <a:rPr lang="en-US" altLang="zh-CN" dirty="0"/>
              <a:t>	V(s1);</a:t>
            </a:r>
          </a:p>
          <a:p>
            <a:r>
              <a:rPr lang="en-US" altLang="zh-CN" dirty="0"/>
              <a:t>else if (count%3=2)</a:t>
            </a:r>
          </a:p>
          <a:p>
            <a:r>
              <a:rPr lang="en-US" altLang="zh-CN" dirty="0"/>
              <a:t>	V(s2);</a:t>
            </a:r>
          </a:p>
          <a:p>
            <a:r>
              <a:rPr lang="en-US" altLang="zh-CN" dirty="0"/>
              <a:t>else </a:t>
            </a:r>
          </a:p>
          <a:p>
            <a:r>
              <a:rPr lang="en-US" altLang="zh-CN" dirty="0"/>
              <a:t>	V(s3);	</a:t>
            </a:r>
          </a:p>
          <a:p>
            <a:r>
              <a:rPr lang="en-US" altLang="zh-CN" dirty="0"/>
              <a:t>P(a);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Smoke1(){</a:t>
            </a:r>
          </a:p>
          <a:p>
            <a:r>
              <a:rPr lang="en-US" altLang="zh-CN" dirty="0"/>
              <a:t>P(s1);</a:t>
            </a:r>
          </a:p>
          <a:p>
            <a:r>
              <a:rPr lang="zh-CN" altLang="en-US" dirty="0"/>
              <a:t>卷烟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抽烟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V(a);</a:t>
            </a:r>
          </a:p>
          <a:p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520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330F8-6C99-4CF8-6672-90D7FC70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173" y="691979"/>
            <a:ext cx="10515600" cy="1325563"/>
          </a:xfrm>
        </p:spPr>
        <p:txBody>
          <a:bodyPr/>
          <a:lstStyle/>
          <a:p>
            <a:r>
              <a:rPr lang="zh-CN" altLang="en-US" dirty="0"/>
              <a:t>两种制约关系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8BD965-B762-B7CC-0838-F81F17E8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2283551"/>
            <a:ext cx="11901732" cy="26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52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2E8C1-FAC2-65ED-EC83-E8069FA4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管程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475CD2-26F0-0FB8-61BA-782205862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3" y="1506452"/>
            <a:ext cx="12145047" cy="1785388"/>
          </a:xfrm>
        </p:spPr>
      </p:pic>
    </p:spTree>
    <p:extLst>
      <p:ext uri="{BB962C8B-B14F-4D97-AF65-F5344CB8AC3E}">
        <p14:creationId xmlns:p14="http://schemas.microsoft.com/office/powerpoint/2010/main" val="2641110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83AB6C-B669-618B-8BE8-96E6ADEB7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99072"/>
            <a:ext cx="12051299" cy="241481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2A4CFC-3F86-473B-D808-7B280A59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8501"/>
            <a:ext cx="12122265" cy="180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6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4946BB-E11A-CD72-1702-2B8A6063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91"/>
            <a:ext cx="5186804" cy="1951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5E0F82-C3B0-9289-A069-F5F4DDBD3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5"/>
          <a:stretch/>
        </p:blipFill>
        <p:spPr>
          <a:xfrm>
            <a:off x="5347149" y="479394"/>
            <a:ext cx="6844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6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B7F8D6-61A3-316D-11BA-9067A9600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"/>
            <a:ext cx="5815584" cy="683998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83628E-7982-7149-BABD-1B6315F0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84" y="0"/>
            <a:ext cx="527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54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F2155-CE9F-6ACD-2B92-793A1CDB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进程和管程的不同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97DB59-136F-0C1A-F535-DD19D81CD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9513"/>
            <a:ext cx="12193092" cy="3496887"/>
          </a:xfrm>
        </p:spPr>
      </p:pic>
    </p:spTree>
    <p:extLst>
      <p:ext uri="{BB962C8B-B14F-4D97-AF65-F5344CB8AC3E}">
        <p14:creationId xmlns:p14="http://schemas.microsoft.com/office/powerpoint/2010/main" val="1544430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4A153-0534-F8A8-85EB-4699CD55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309D3-FE10-89FA-B4FB-DABE370B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569" y="1505194"/>
            <a:ext cx="10515600" cy="4351338"/>
          </a:xfrm>
        </p:spPr>
        <p:txBody>
          <a:bodyPr/>
          <a:lstStyle/>
          <a:p>
            <a:r>
              <a:rPr lang="zh-CN" altLang="en-US" dirty="0"/>
              <a:t>整理</a:t>
            </a:r>
            <a:r>
              <a:rPr lang="zh-CN" altLang="zh-CN" sz="2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实现临界区互斥的基本方法</a:t>
            </a:r>
            <a:endParaRPr lang="en-US" altLang="zh-CN" sz="2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整理进程和管程的不同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独立写出生产者消费者的</a:t>
            </a:r>
            <a:r>
              <a:rPr lang="en-US" altLang="zh-CN" dirty="0">
                <a:solidFill>
                  <a:srgbClr val="FF0000"/>
                </a:solidFill>
              </a:rPr>
              <a:t>PV</a:t>
            </a:r>
            <a:r>
              <a:rPr lang="zh-CN" altLang="en-US" dirty="0">
                <a:solidFill>
                  <a:srgbClr val="FF0000"/>
                </a:solidFill>
              </a:rPr>
              <a:t>代码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独立写出吸烟者问题的</a:t>
            </a:r>
            <a:r>
              <a:rPr lang="en-US" altLang="zh-CN" dirty="0">
                <a:solidFill>
                  <a:srgbClr val="FF0000"/>
                </a:solidFill>
              </a:rPr>
              <a:t>PV</a:t>
            </a:r>
            <a:r>
              <a:rPr lang="zh-CN" altLang="en-US" dirty="0">
                <a:solidFill>
                  <a:srgbClr val="FF0000"/>
                </a:solidFill>
              </a:rPr>
              <a:t>代码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032589-6F2C-D180-E23E-17C9C32B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71" y="3553991"/>
            <a:ext cx="7112018" cy="33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2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3DE7E-BC0D-FF55-0C24-50FDE26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757B34-07C1-B0FB-8E95-180A3E182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2018.11 </a:t>
            </a:r>
            <a:r>
              <a:rPr lang="zh-CN" altLang="en-US" dirty="0"/>
              <a:t>信号量最大值的计算 填空</a:t>
            </a:r>
            <a:endParaRPr lang="en-US" altLang="zh-CN" dirty="0"/>
          </a:p>
          <a:p>
            <a:r>
              <a:rPr lang="en-US" altLang="zh-CN" dirty="0"/>
              <a:t>2019.11 </a:t>
            </a:r>
            <a:r>
              <a:rPr lang="zh-CN" altLang="en-US" dirty="0"/>
              <a:t>临界区个数计算 填空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5624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AFB4E-73D4-1148-37BD-EA723663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2016.7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1BBF28-F441-BD1F-B875-E3848F68A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489" y="2099986"/>
            <a:ext cx="10874238" cy="400036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0D6F50-7187-F7ED-BB36-F6E59317C724}"/>
              </a:ext>
            </a:extLst>
          </p:cNvPr>
          <p:cNvSpPr/>
          <p:nvPr/>
        </p:nvSpPr>
        <p:spPr>
          <a:xfrm>
            <a:off x="5172890" y="2847702"/>
            <a:ext cx="2259875" cy="330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24A77C-5141-9051-D9A5-E13D561F9F32}"/>
              </a:ext>
            </a:extLst>
          </p:cNvPr>
          <p:cNvSpPr/>
          <p:nvPr/>
        </p:nvSpPr>
        <p:spPr>
          <a:xfrm>
            <a:off x="4423953" y="5172892"/>
            <a:ext cx="2259875" cy="97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80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D2DC9-3F36-D0A0-19B9-61800A4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年真题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E330DA-F740-7E2B-F87A-C3007784A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14" y="1675415"/>
            <a:ext cx="7724195" cy="4755851"/>
          </a:xfrm>
        </p:spPr>
      </p:pic>
    </p:spTree>
    <p:extLst>
      <p:ext uri="{BB962C8B-B14F-4D97-AF65-F5344CB8AC3E}">
        <p14:creationId xmlns:p14="http://schemas.microsoft.com/office/powerpoint/2010/main" val="61833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805F13E-4C90-E90F-A540-A3FC096A1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95908"/>
            <a:ext cx="11985656" cy="2519338"/>
          </a:xfrm>
        </p:spPr>
      </p:pic>
    </p:spTree>
    <p:extLst>
      <p:ext uri="{BB962C8B-B14F-4D97-AF65-F5344CB8AC3E}">
        <p14:creationId xmlns:p14="http://schemas.microsoft.com/office/powerpoint/2010/main" val="423118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496290-99B9-D45A-A499-D039D343F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331890"/>
            <a:ext cx="12225131" cy="5772348"/>
          </a:xfrm>
        </p:spPr>
      </p:pic>
    </p:spTree>
    <p:extLst>
      <p:ext uri="{BB962C8B-B14F-4D97-AF65-F5344CB8AC3E}">
        <p14:creationId xmlns:p14="http://schemas.microsoft.com/office/powerpoint/2010/main" val="401712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98D97C-C037-D279-DB6A-C8E44BF53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6341"/>
            <a:ext cx="12251598" cy="4957796"/>
          </a:xfrm>
        </p:spPr>
      </p:pic>
    </p:spTree>
    <p:extLst>
      <p:ext uri="{BB962C8B-B14F-4D97-AF65-F5344CB8AC3E}">
        <p14:creationId xmlns:p14="http://schemas.microsoft.com/office/powerpoint/2010/main" val="374546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E97CF-3B7D-CC7A-C30D-8EFAA71D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实现临界区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的方法（软件）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9109B3-5CBF-6EFE-4C45-091B0EB54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899" y="2211998"/>
            <a:ext cx="8120863" cy="3957154"/>
          </a:xfrm>
        </p:spPr>
      </p:pic>
    </p:spTree>
    <p:extLst>
      <p:ext uri="{BB962C8B-B14F-4D97-AF65-F5344CB8AC3E}">
        <p14:creationId xmlns:p14="http://schemas.microsoft.com/office/powerpoint/2010/main" val="3653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3946F3-D9BB-436D-14BE-0E0707C87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33" y="498252"/>
            <a:ext cx="11018363" cy="412251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C9C397-8C67-5E1F-256C-D7600B12282A}"/>
              </a:ext>
            </a:extLst>
          </p:cNvPr>
          <p:cNvSpPr txBox="1"/>
          <p:nvPr/>
        </p:nvSpPr>
        <p:spPr>
          <a:xfrm>
            <a:off x="426720" y="4803648"/>
            <a:ext cx="1087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单标志法：设置一个公共整型变量，表示当前允许进入临界区的进程编号。所有进程按照一定顺序循环轮流使用临界资源。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缺点：</a:t>
            </a:r>
            <a:r>
              <a:rPr lang="zh-CN" altLang="en-US" sz="2800" dirty="0">
                <a:solidFill>
                  <a:srgbClr val="FF0000"/>
                </a:solidFill>
              </a:rPr>
              <a:t>违背空闲让进</a:t>
            </a:r>
            <a:r>
              <a:rPr lang="zh-CN" altLang="en-US" sz="2800" dirty="0"/>
              <a:t>，造成资源利用不充分。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AAC987-2469-FBEC-944D-EA4FE77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9" y="6231622"/>
            <a:ext cx="4378463" cy="49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0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0E62B17-9542-6F6A-41F5-7A639C3BEB83}"/>
              </a:ext>
            </a:extLst>
          </p:cNvPr>
          <p:cNvSpPr txBox="1"/>
          <p:nvPr/>
        </p:nvSpPr>
        <p:spPr>
          <a:xfrm>
            <a:off x="548640" y="4108704"/>
            <a:ext cx="108752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双标志先检查法：设置一个数组表示所有进程是否在使用临界资源，每个进程访问临界资源前都要先扫描数组查看临界资源是否被访问，若正被访问，则等待。否则修改标志位。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缺点：</a:t>
            </a:r>
            <a:r>
              <a:rPr lang="zh-CN" altLang="en-US" sz="2800" dirty="0">
                <a:solidFill>
                  <a:srgbClr val="FF0000"/>
                </a:solidFill>
              </a:rPr>
              <a:t>违背忙则等待</a:t>
            </a:r>
            <a:r>
              <a:rPr lang="zh-CN" altLang="en-US" sz="2800" dirty="0"/>
              <a:t>，两个进程可能同时进入临界区。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D89735-842D-04AD-722C-5C6523EB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" y="0"/>
            <a:ext cx="10887456" cy="28580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343916-39EE-5540-533A-2292B6D7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2" y="2907006"/>
            <a:ext cx="11153478" cy="8359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20CAFD-632C-8F3B-AFF4-2C8EC907A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343" y="5932154"/>
            <a:ext cx="5952446" cy="5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28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1144</Words>
  <Application>Microsoft Office PowerPoint</Application>
  <PresentationFormat>宽屏</PresentationFormat>
  <Paragraphs>127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3" baseType="lpstr">
      <vt:lpstr>等线</vt:lpstr>
      <vt:lpstr>等线 Light</vt:lpstr>
      <vt:lpstr>Arial</vt:lpstr>
      <vt:lpstr>Office 主题​​</vt:lpstr>
      <vt:lpstr>2.3同步与互斥</vt:lpstr>
      <vt:lpstr>进程并发执行的一些问题</vt:lpstr>
      <vt:lpstr>PowerPoint 演示文稿</vt:lpstr>
      <vt:lpstr>两种制约关系</vt:lpstr>
      <vt:lpstr>PowerPoint 演示文稿</vt:lpstr>
      <vt:lpstr>PowerPoint 演示文稿</vt:lpstr>
      <vt:lpstr>实现临界区互斥的方法（软件）</vt:lpstr>
      <vt:lpstr>PowerPoint 演示文稿</vt:lpstr>
      <vt:lpstr>PowerPoint 演示文稿</vt:lpstr>
      <vt:lpstr>PowerPoint 演示文稿</vt:lpstr>
      <vt:lpstr>PowerPoint 演示文稿</vt:lpstr>
      <vt:lpstr>实现临界区互斥的方法（硬件）</vt:lpstr>
      <vt:lpstr>1.中断屏蔽方法</vt:lpstr>
      <vt:lpstr>2.TestAndSet指令</vt:lpstr>
      <vt:lpstr>PowerPoint 演示文稿</vt:lpstr>
      <vt:lpstr>PowerPoint 演示文稿</vt:lpstr>
      <vt:lpstr>信号量</vt:lpstr>
      <vt:lpstr>整型信号量</vt:lpstr>
      <vt:lpstr>PowerPoint 演示文稿</vt:lpstr>
      <vt:lpstr>PowerPoint 演示文稿</vt:lpstr>
      <vt:lpstr>利用信号量实现互斥</vt:lpstr>
      <vt:lpstr>PowerPoint 演示文稿</vt:lpstr>
      <vt:lpstr>利用信号量实现同步</vt:lpstr>
      <vt:lpstr>PowerPoint 演示文稿</vt:lpstr>
      <vt:lpstr>PowerPoint 演示文稿</vt:lpstr>
      <vt:lpstr>PowerPoint 演示文稿</vt:lpstr>
      <vt:lpstr>信号量实现前趋关系（前趋图）（前驱关系）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经典同步问题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管程</vt:lpstr>
      <vt:lpstr>PowerPoint 演示文稿</vt:lpstr>
      <vt:lpstr>PowerPoint 演示文稿</vt:lpstr>
      <vt:lpstr>PowerPoint 演示文稿</vt:lpstr>
      <vt:lpstr>进程和管程的不同</vt:lpstr>
      <vt:lpstr>练习</vt:lpstr>
      <vt:lpstr>真题</vt:lpstr>
      <vt:lpstr>2016.7</vt:lpstr>
      <vt:lpstr>2022年真题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同步与互斥</dc:title>
  <dc:creator>晚风吹行舟</dc:creator>
  <cp:lastModifiedBy>晚风吹行舟</cp:lastModifiedBy>
  <cp:revision>378</cp:revision>
  <dcterms:created xsi:type="dcterms:W3CDTF">2022-08-02T06:13:09Z</dcterms:created>
  <dcterms:modified xsi:type="dcterms:W3CDTF">2022-11-04T08:40:44Z</dcterms:modified>
</cp:coreProperties>
</file>